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avi" ContentType="video/x-msvide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0" r:id="rId3"/>
    <p:sldId id="261" r:id="rId4"/>
    <p:sldId id="259" r:id="rId5"/>
    <p:sldId id="257" r:id="rId6"/>
    <p:sldId id="262" r:id="rId7"/>
    <p:sldId id="258" r:id="rId8"/>
    <p:sldId id="263" r:id="rId9"/>
    <p:sldId id="265" r:id="rId10"/>
    <p:sldId id="281" r:id="rId11"/>
    <p:sldId id="282" r:id="rId12"/>
    <p:sldId id="285" r:id="rId13"/>
    <p:sldId id="284" r:id="rId14"/>
    <p:sldId id="283" r:id="rId15"/>
    <p:sldId id="286" r:id="rId16"/>
    <p:sldId id="288" r:id="rId17"/>
    <p:sldId id="289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91" y="46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jpg>
</file>

<file path=ppt/media/image5.jpg>
</file>

<file path=ppt/media/image6.jpeg>
</file>

<file path=ppt/media/image7.png>
</file>

<file path=ppt/media/image8.jpeg>
</file>

<file path=ppt/media/image9.JPEG>
</file>

<file path=ppt/media/media1.mp4>
</file>

<file path=ppt/media/media2.mp4>
</file>

<file path=ppt/media/media3.avi>
</file>

<file path=ppt/media/media4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670417-D0BF-4CCA-864B-DB06D0801A71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B3420D-569C-40CA-860A-CC390B0232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4427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두 사진의 빛과 색 환경이 일치할 확률은 현실적으로 희박하다</a:t>
            </a:r>
            <a:endParaRPr lang="en-US" altLang="ko-KR" dirty="0"/>
          </a:p>
          <a:p>
            <a:r>
              <a:rPr lang="ko-KR" altLang="en-US" dirty="0"/>
              <a:t>   따라서</a:t>
            </a:r>
            <a:r>
              <a:rPr lang="en-US" altLang="ko-KR" dirty="0"/>
              <a:t>, </a:t>
            </a:r>
            <a:r>
              <a:rPr lang="ko-KR" altLang="en-US" dirty="0"/>
              <a:t>빛과 색에 대한 보정 작업이 필요하다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  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얼굴의 방향이 다른 두 사진의 표정을 합성하기 위해서는 얼굴 방향에 대한 보정작업이 필요하다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 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이러한 작업들을 </a:t>
            </a:r>
            <a:r>
              <a:rPr lang="en-US" altLang="ko-KR" dirty="0"/>
              <a:t>2</a:t>
            </a:r>
            <a:r>
              <a:rPr lang="ko-KR" altLang="en-US" dirty="0"/>
              <a:t>차원 상에서 해결하기에는 한계가 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B2FE2-EF8B-4BBA-B0D3-864C4174BE4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555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6B2FE2-EF8B-4BBA-B0D3-864C4174BE4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5725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566fc84806_1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566fc84806_1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91763-6DCA-41C5-B9D0-34B07971B4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7FBE41-D663-482C-9AE3-9F85D18BC4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3FCFDD-4D67-4750-8422-951D23F7E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FDD193-ABB8-4105-B365-220DBC42C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0B7867-83BA-4F3B-974F-894548C7B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272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64EACB-AB72-4EE5-B3F4-1E7991356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CA8CF54-5071-44B3-A2D6-14B8D67BE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F1ACB7-2B5E-47BB-B413-396ABC144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CBEBEF-4068-4338-AD65-D3694E9A7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DA4F1B-A648-449D-9A9E-DD233797F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730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11C5D00-429B-40C1-A941-0E5BFF55D6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A9B79CA-F9DA-4E30-8550-FA03BC10F9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9BDA4F-922D-4F70-B56D-737FEF00A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D20C6A-B4BC-41C7-A56D-28821B633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E4020D-EF4B-4F6F-9E0C-B1C7D374E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4366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CB2150-C32B-428A-9DF7-9EF7B4802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082D77-0252-40B7-A4C6-459B12F90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F88054-3B6E-466F-BBFC-45841CC79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3D4909-942E-47C0-9EDF-C93FB3D7D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EFEC0F-0E8C-464F-A429-ACFC23696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071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70BE93-F656-4A89-A841-DAF809C29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4B8842-135A-4CEF-83C6-AD913CBD6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5A62A9-FFD6-4BC4-8F7E-9FA319705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0F5C12-77E1-494F-95CB-DEFBCA928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FADA3C-3CCE-436B-AAC9-5FF2DA7F5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614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B43248-04D3-409C-A8B0-075097574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D3A16D-7675-4B88-A22C-E56A280499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5BA5C34-942D-42A6-ADF9-7C7EC0B5F6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8A6F92-E170-49ED-B8D2-64CFD69C4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ACEABE-4FF4-4DF4-AD63-DF9137D24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E54085-3571-4A38-A7A4-B4B0FABC4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77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5421BB-AEB3-4473-B77A-FB99FE4F7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2EAD63-3E69-4FE8-A427-00AAD2404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E3E462B-D160-4DAB-9977-64EF813AB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15263F7-A212-4BBC-8D9E-4C1F351D91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95F8D20-8FC0-4FBF-A412-E4E4A9F4B4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A883359-4CDC-4F1F-92FC-595B72F5F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CA66AE-09C9-4E17-AD57-6C18F2B3A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B53C4D5-48D4-4EB1-AE8E-8E22E26E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793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47974-4AF2-44E8-9C86-71503CE54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342060-BE6F-4520-B53C-DDEE9D4B3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92D09D-1F1D-450F-AF08-871D5EAE4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EC373F-E1DD-45C6-ABF4-35DCC53FC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345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6724DB3-57E8-4E98-B73F-D00C85F84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9B387A9-DE59-4501-AD10-3565B481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A22D8D-15F9-49DB-AF38-7DB9BD051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652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15E8D2-812F-4225-AC4F-5A3116546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1E876-6F46-4FEE-BF73-DC13F7A25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21688E-2F02-4D08-9929-EE08C7D24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E5566A-E352-4E8A-B189-9C93EEA01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791AB8-6C04-4CFE-91BC-AD398E9B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46ECF0-DA4D-40D8-8599-754207F1F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220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41902-8B2F-4632-A919-49EC94CE7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795E3F4-2AE0-4922-8A8E-7656FD9401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9A874F-1D7C-4A68-B74E-24E7D2C73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C2C621-0889-4698-A56D-255902780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CCCD85-50D1-454A-8DC9-B8A7797ED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0ABFFC-34DD-4A35-AA0B-85DDCAD5F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880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EB3244-A33D-439A-AFB2-F233812E8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BB8D65-950B-4920-8560-394E08DE8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B5F4B0-A3B4-438C-8CCF-9CC0CBD30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47807D-2B73-49F8-BFA2-D418BF550EDA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964FE0-A3E4-4A61-8E86-740F2A0CA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B7B38E-1120-41F0-AA92-AAA81B061D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D0F4C-241E-4017-A832-ED37193BC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9186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2.png"/><Relationship Id="rId7" Type="http://schemas.openxmlformats.org/officeDocument/2006/relationships/image" Target="../media/image26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g"/><Relationship Id="rId5" Type="http://schemas.openxmlformats.org/officeDocument/2006/relationships/image" Target="../media/image24.jpg"/><Relationship Id="rId4" Type="http://schemas.openxmlformats.org/officeDocument/2006/relationships/image" Target="../media/image23.jpg"/><Relationship Id="rId9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6.png"/><Relationship Id="rId5" Type="http://schemas.openxmlformats.org/officeDocument/2006/relationships/image" Target="../media/image27.png"/><Relationship Id="rId4" Type="http://schemas.openxmlformats.org/officeDocument/2006/relationships/image" Target="../media/image3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6" Type="http://schemas.openxmlformats.org/officeDocument/2006/relationships/image" Target="../media/image37.png"/><Relationship Id="rId5" Type="http://schemas.openxmlformats.org/officeDocument/2006/relationships/image" Target="../media/image29.png"/><Relationship Id="rId4" Type="http://schemas.openxmlformats.org/officeDocument/2006/relationships/image" Target="../media/image3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6" Type="http://schemas.openxmlformats.org/officeDocument/2006/relationships/image" Target="../media/image38.png"/><Relationship Id="rId5" Type="http://schemas.openxmlformats.org/officeDocument/2006/relationships/image" Target="../media/image29.png"/><Relationship Id="rId4" Type="http://schemas.openxmlformats.org/officeDocument/2006/relationships/image" Target="../media/image3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10" Type="http://schemas.openxmlformats.org/officeDocument/2006/relationships/image" Target="../media/image3.png"/><Relationship Id="rId4" Type="http://schemas.openxmlformats.org/officeDocument/2006/relationships/image" Target="../media/image12.jp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image" Target="../media/image21.png"/><Relationship Id="rId7" Type="http://schemas.openxmlformats.org/officeDocument/2006/relationships/image" Target="../media/image25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g"/><Relationship Id="rId11" Type="http://schemas.openxmlformats.org/officeDocument/2006/relationships/image" Target="../media/image29.png"/><Relationship Id="rId5" Type="http://schemas.openxmlformats.org/officeDocument/2006/relationships/image" Target="../media/image23.jp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image" Target="../media/image31.jp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5FE19328-BD93-471E-9047-DD206E1790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42E1F09-6B2A-43F0-869B-248B7418D4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ko-KR" altLang="en-US" sz="4000" b="1" dirty="0" err="1"/>
              <a:t>캡스톤</a:t>
            </a:r>
            <a:r>
              <a:rPr lang="ko-KR" altLang="en-US" sz="4000" b="1" dirty="0"/>
              <a:t> 디자인</a:t>
            </a:r>
            <a:br>
              <a:rPr lang="en-US" altLang="ko-KR" sz="4000" b="1" dirty="0"/>
            </a:br>
            <a:r>
              <a:rPr lang="en-US" altLang="ko-KR" sz="4000" b="1" dirty="0"/>
              <a:t>2</a:t>
            </a:r>
            <a:r>
              <a:rPr lang="ko-KR" altLang="en-US" sz="4000" b="1" dirty="0"/>
              <a:t>조</a:t>
            </a:r>
          </a:p>
        </p:txBody>
      </p:sp>
      <p:sp>
        <p:nvSpPr>
          <p:cNvPr id="7" name="부제목 6">
            <a:extLst>
              <a:ext uri="{FF2B5EF4-FFF2-40B4-BE49-F238E27FC236}">
                <a16:creationId xmlns:a16="http://schemas.microsoft.com/office/drawing/2014/main" id="{F5E64931-E31D-4F05-BDD4-E81B45D463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4"/>
            <a:ext cx="4330262" cy="1146093"/>
          </a:xfrm>
        </p:spPr>
        <p:txBody>
          <a:bodyPr>
            <a:normAutofit/>
          </a:bodyPr>
          <a:lstStyle/>
          <a:p>
            <a:r>
              <a:rPr lang="ko-KR" altLang="en-US" sz="1800" b="1" dirty="0"/>
              <a:t>조승현</a:t>
            </a:r>
            <a:r>
              <a:rPr lang="en-US" altLang="ko-KR" sz="1800" b="1" dirty="0"/>
              <a:t>   </a:t>
            </a:r>
            <a:r>
              <a:rPr lang="ko-KR" altLang="en-US" sz="1800" b="1" dirty="0"/>
              <a:t>김가연</a:t>
            </a:r>
            <a:endParaRPr lang="en-US" altLang="ko-KR" sz="1800" b="1" dirty="0"/>
          </a:p>
          <a:p>
            <a:r>
              <a:rPr lang="ko-KR" altLang="en-US" sz="1800" b="1" dirty="0"/>
              <a:t>김상열   이대현</a:t>
            </a:r>
            <a:endParaRPr lang="en-US" altLang="ko-KR" sz="1800" b="1" dirty="0"/>
          </a:p>
          <a:p>
            <a:r>
              <a:rPr lang="ko-KR" altLang="en-US" sz="1800" b="1" dirty="0"/>
              <a:t>이진구   </a:t>
            </a:r>
            <a:r>
              <a:rPr lang="ko-KR" altLang="en-US" sz="1800" b="1" dirty="0" err="1"/>
              <a:t>강남삼</a:t>
            </a:r>
            <a:endParaRPr lang="ko-KR" altLang="en-US" sz="1800" b="1" dirty="0"/>
          </a:p>
        </p:txBody>
      </p:sp>
      <p:cxnSp>
        <p:nvCxnSpPr>
          <p:cNvPr id="89" name="Straight Connector 25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332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ED6315-D394-4B1C-AFD9-6B37D0CCA0D3}"/>
              </a:ext>
            </a:extLst>
          </p:cNvPr>
          <p:cNvSpPr txBox="1"/>
          <p:nvPr/>
        </p:nvSpPr>
        <p:spPr>
          <a:xfrm>
            <a:off x="522835" y="340009"/>
            <a:ext cx="8030856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" sz="4000" dirty="0"/>
              <a:t>Step 2: </a:t>
            </a:r>
            <a:r>
              <a:rPr lang="ko-KR" altLang="en-US" sz="4000" dirty="0"/>
              <a:t>스틸 이미지 획득</a:t>
            </a:r>
            <a:endParaRPr lang="en-US" altLang="ko-KR" sz="38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217" name="직사각형 216">
            <a:extLst>
              <a:ext uri="{FF2B5EF4-FFF2-40B4-BE49-F238E27FC236}">
                <a16:creationId xmlns:a16="http://schemas.microsoft.com/office/drawing/2014/main" id="{79D3BD82-FCAC-4EF9-B04B-0F1D988DD559}"/>
              </a:ext>
            </a:extLst>
          </p:cNvPr>
          <p:cNvSpPr/>
          <p:nvPr/>
        </p:nvSpPr>
        <p:spPr>
          <a:xfrm>
            <a:off x="7762917" y="60960"/>
            <a:ext cx="4429083" cy="1764346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C755A9-EAD3-432F-9B21-663AFB48F966}"/>
              </a:ext>
            </a:extLst>
          </p:cNvPr>
          <p:cNvSpPr/>
          <p:nvPr/>
        </p:nvSpPr>
        <p:spPr>
          <a:xfrm>
            <a:off x="8507970" y="591040"/>
            <a:ext cx="418859" cy="7065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Google Shape;268;p45">
            <a:extLst>
              <a:ext uri="{FF2B5EF4-FFF2-40B4-BE49-F238E27FC236}">
                <a16:creationId xmlns:a16="http://schemas.microsoft.com/office/drawing/2014/main" id="{3FDC5C0C-85AE-4FDC-A5F8-2D74F622B6E4}"/>
              </a:ext>
            </a:extLst>
          </p:cNvPr>
          <p:cNvSpPr txBox="1"/>
          <p:nvPr/>
        </p:nvSpPr>
        <p:spPr>
          <a:xfrm>
            <a:off x="8317389" y="1129665"/>
            <a:ext cx="896548" cy="399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Still Image</a:t>
            </a:r>
            <a:r>
              <a:rPr lang="en-US" altLang="ko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5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(30 EA)</a:t>
            </a:r>
            <a:endParaRPr sz="105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9" name="Google Shape;274;p45">
            <a:extLst>
              <a:ext uri="{FF2B5EF4-FFF2-40B4-BE49-F238E27FC236}">
                <a16:creationId xmlns:a16="http://schemas.microsoft.com/office/drawing/2014/main" id="{519963B0-3F6B-48C2-8E0E-8C4FCD3CFFFC}"/>
              </a:ext>
            </a:extLst>
          </p:cNvPr>
          <p:cNvGrpSpPr/>
          <p:nvPr/>
        </p:nvGrpSpPr>
        <p:grpSpPr>
          <a:xfrm>
            <a:off x="8356243" y="526006"/>
            <a:ext cx="722313" cy="676360"/>
            <a:chOff x="1075150" y="1906175"/>
            <a:chExt cx="1900825" cy="1716650"/>
          </a:xfrm>
        </p:grpSpPr>
        <p:pic>
          <p:nvPicPr>
            <p:cNvPr id="10" name="Google Shape;275;p45">
              <a:extLst>
                <a:ext uri="{FF2B5EF4-FFF2-40B4-BE49-F238E27FC236}">
                  <a16:creationId xmlns:a16="http://schemas.microsoft.com/office/drawing/2014/main" id="{F49A26BB-B5DB-46A1-8D88-BB5E2112111A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267305">
              <a:off x="1075150" y="1906175"/>
              <a:ext cx="1428750" cy="142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276;p45">
              <a:extLst>
                <a:ext uri="{FF2B5EF4-FFF2-40B4-BE49-F238E27FC236}">
                  <a16:creationId xmlns:a16="http://schemas.microsoft.com/office/drawing/2014/main" id="{10466157-8BDD-47B1-B0D7-D1539520AA5A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1524155">
              <a:off x="1245950" y="1947600"/>
              <a:ext cx="1428750" cy="142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277;p45">
              <a:extLst>
                <a:ext uri="{FF2B5EF4-FFF2-40B4-BE49-F238E27FC236}">
                  <a16:creationId xmlns:a16="http://schemas.microsoft.com/office/drawing/2014/main" id="{77809AB9-FA95-4597-A7A9-64B5BBA757C5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913235">
              <a:off x="1384725" y="2031575"/>
              <a:ext cx="1428750" cy="142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278;p45">
              <a:extLst>
                <a:ext uri="{FF2B5EF4-FFF2-40B4-BE49-F238E27FC236}">
                  <a16:creationId xmlns:a16="http://schemas.microsoft.com/office/drawing/2014/main" id="{B6722CAE-5D69-43EB-9630-9C7BCD8BFE8B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547225" y="2194075"/>
              <a:ext cx="1428750" cy="1428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4" name="그림 23">
            <a:extLst>
              <a:ext uri="{FF2B5EF4-FFF2-40B4-BE49-F238E27FC236}">
                <a16:creationId xmlns:a16="http://schemas.microsoft.com/office/drawing/2014/main" id="{DEE4D8D7-A542-4756-936B-56A7FD9C82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2178" y="1545886"/>
            <a:ext cx="6762525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424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ED6315-D394-4B1C-AFD9-6B37D0CCA0D3}"/>
              </a:ext>
            </a:extLst>
          </p:cNvPr>
          <p:cNvSpPr txBox="1"/>
          <p:nvPr/>
        </p:nvSpPr>
        <p:spPr>
          <a:xfrm>
            <a:off x="522835" y="340009"/>
            <a:ext cx="8030856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" sz="4000" dirty="0"/>
              <a:t>Step 3: </a:t>
            </a:r>
            <a:r>
              <a:rPr lang="ko-KR" altLang="en-US" sz="4000" dirty="0"/>
              <a:t>데이터 분류</a:t>
            </a:r>
            <a:endParaRPr lang="en-US" altLang="ko-KR" sz="38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217" name="직사각형 216">
            <a:extLst>
              <a:ext uri="{FF2B5EF4-FFF2-40B4-BE49-F238E27FC236}">
                <a16:creationId xmlns:a16="http://schemas.microsoft.com/office/drawing/2014/main" id="{79D3BD82-FCAC-4EF9-B04B-0F1D988DD559}"/>
              </a:ext>
            </a:extLst>
          </p:cNvPr>
          <p:cNvSpPr/>
          <p:nvPr/>
        </p:nvSpPr>
        <p:spPr>
          <a:xfrm>
            <a:off x="7762917" y="60960"/>
            <a:ext cx="4429083" cy="1764346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C755A9-EAD3-432F-9B21-663AFB48F966}"/>
              </a:ext>
            </a:extLst>
          </p:cNvPr>
          <p:cNvSpPr/>
          <p:nvPr/>
        </p:nvSpPr>
        <p:spPr>
          <a:xfrm>
            <a:off x="9151860" y="589842"/>
            <a:ext cx="761760" cy="7741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Google Shape;269;p45">
            <a:extLst>
              <a:ext uri="{FF2B5EF4-FFF2-40B4-BE49-F238E27FC236}">
                <a16:creationId xmlns:a16="http://schemas.microsoft.com/office/drawing/2014/main" id="{0BDA8CE9-9164-4EA4-B3CB-D4D11B6BD34A}"/>
              </a:ext>
            </a:extLst>
          </p:cNvPr>
          <p:cNvSpPr txBox="1"/>
          <p:nvPr/>
        </p:nvSpPr>
        <p:spPr>
          <a:xfrm>
            <a:off x="9203691" y="1311527"/>
            <a:ext cx="986203" cy="235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Classify</a:t>
            </a:r>
            <a:endParaRPr sz="8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5" name="Google Shape;279;p45">
            <a:extLst>
              <a:ext uri="{FF2B5EF4-FFF2-40B4-BE49-F238E27FC236}">
                <a16:creationId xmlns:a16="http://schemas.microsoft.com/office/drawing/2014/main" id="{6C10BE50-806B-4E2A-A6DB-D9D3269D8023}"/>
              </a:ext>
            </a:extLst>
          </p:cNvPr>
          <p:cNvGrpSpPr/>
          <p:nvPr/>
        </p:nvGrpSpPr>
        <p:grpSpPr>
          <a:xfrm>
            <a:off x="9167100" y="463095"/>
            <a:ext cx="1054847" cy="838156"/>
            <a:chOff x="3178675" y="412537"/>
            <a:chExt cx="2140900" cy="1723178"/>
          </a:xfrm>
        </p:grpSpPr>
        <p:pic>
          <p:nvPicPr>
            <p:cNvPr id="16" name="Google Shape;280;p45">
              <a:extLst>
                <a:ext uri="{FF2B5EF4-FFF2-40B4-BE49-F238E27FC236}">
                  <a16:creationId xmlns:a16="http://schemas.microsoft.com/office/drawing/2014/main" id="{09F7DF5A-A460-4997-A67D-5B41486539A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178685" y="412537"/>
              <a:ext cx="942123" cy="8135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281;p45">
              <a:extLst>
                <a:ext uri="{FF2B5EF4-FFF2-40B4-BE49-F238E27FC236}">
                  <a16:creationId xmlns:a16="http://schemas.microsoft.com/office/drawing/2014/main" id="{A160E696-272B-4C91-9F9A-8954356DAA1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178685" y="1322124"/>
              <a:ext cx="942123" cy="8135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282;p45">
              <a:extLst>
                <a:ext uri="{FF2B5EF4-FFF2-40B4-BE49-F238E27FC236}">
                  <a16:creationId xmlns:a16="http://schemas.microsoft.com/office/drawing/2014/main" id="{2379469A-D986-4F2D-B3B1-8C1A76BDD1B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377452" y="1322124"/>
              <a:ext cx="942123" cy="8135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283;p45">
              <a:extLst>
                <a:ext uri="{FF2B5EF4-FFF2-40B4-BE49-F238E27FC236}">
                  <a16:creationId xmlns:a16="http://schemas.microsoft.com/office/drawing/2014/main" id="{D5EB84D3-9DC2-46A3-BEDA-AEC201207E41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178683" y="655412"/>
              <a:ext cx="535180" cy="535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0" name="Google Shape;284;p45">
              <a:extLst>
                <a:ext uri="{FF2B5EF4-FFF2-40B4-BE49-F238E27FC236}">
                  <a16:creationId xmlns:a16="http://schemas.microsoft.com/office/drawing/2014/main" id="{DBF7E2F7-A2BF-4D17-979B-F16EC22E269A}"/>
                </a:ext>
              </a:extLst>
            </p:cNvPr>
            <p:cNvGrpSpPr/>
            <p:nvPr/>
          </p:nvGrpSpPr>
          <p:grpSpPr>
            <a:xfrm>
              <a:off x="4377452" y="412537"/>
              <a:ext cx="942123" cy="813591"/>
              <a:chOff x="4377452" y="412537"/>
              <a:chExt cx="942123" cy="813591"/>
            </a:xfrm>
          </p:grpSpPr>
          <p:pic>
            <p:nvPicPr>
              <p:cNvPr id="23" name="Google Shape;285;p45">
                <a:extLst>
                  <a:ext uri="{FF2B5EF4-FFF2-40B4-BE49-F238E27FC236}">
                    <a16:creationId xmlns:a16="http://schemas.microsoft.com/office/drawing/2014/main" id="{B9553806-602D-495F-A788-DE9FDCD17C7A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4377452" y="412537"/>
                <a:ext cx="942123" cy="8135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286;p45">
                <a:extLst>
                  <a:ext uri="{FF2B5EF4-FFF2-40B4-BE49-F238E27FC236}">
                    <a16:creationId xmlns:a16="http://schemas.microsoft.com/office/drawing/2014/main" id="{862AC851-1961-4056-B87A-3D6806B373CD}"/>
                  </a:ext>
                </a:extLst>
              </p:cNvPr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382875" y="681186"/>
                <a:ext cx="535175" cy="4836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1" name="Google Shape;287;p45">
              <a:extLst>
                <a:ext uri="{FF2B5EF4-FFF2-40B4-BE49-F238E27FC236}">
                  <a16:creationId xmlns:a16="http://schemas.microsoft.com/office/drawing/2014/main" id="{C9453E3B-E197-4E68-BF28-A3199B8B3A9C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4382863" y="1573175"/>
              <a:ext cx="535200" cy="535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288;p45">
              <a:extLst>
                <a:ext uri="{FF2B5EF4-FFF2-40B4-BE49-F238E27FC236}">
                  <a16:creationId xmlns:a16="http://schemas.microsoft.com/office/drawing/2014/main" id="{9F62F3C1-3A80-4633-B29F-9DEA105A8BD6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3178675" y="1573173"/>
              <a:ext cx="535200" cy="5352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89B07C9C-6A40-4044-A1B3-0D30C660A7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05899" y="1546782"/>
            <a:ext cx="5580202" cy="425827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799434F-5EA1-4B2B-87FD-1B88EA5ABCE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94701" y="1333867"/>
            <a:ext cx="579836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289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ED6315-D394-4B1C-AFD9-6B37D0CCA0D3}"/>
              </a:ext>
            </a:extLst>
          </p:cNvPr>
          <p:cNvSpPr txBox="1"/>
          <p:nvPr/>
        </p:nvSpPr>
        <p:spPr>
          <a:xfrm>
            <a:off x="522835" y="340009"/>
            <a:ext cx="8030856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" sz="4000" dirty="0"/>
              <a:t>Step 4: Base Image</a:t>
            </a:r>
          </a:p>
          <a:p>
            <a:r>
              <a:rPr lang="en-US" altLang="ko" sz="3200" dirty="0"/>
              <a:t>Using Head Pose</a:t>
            </a:r>
            <a:endParaRPr lang="en-US" altLang="ko-KR" sz="38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217" name="직사각형 216">
            <a:extLst>
              <a:ext uri="{FF2B5EF4-FFF2-40B4-BE49-F238E27FC236}">
                <a16:creationId xmlns:a16="http://schemas.microsoft.com/office/drawing/2014/main" id="{79D3BD82-FCAC-4EF9-B04B-0F1D988DD559}"/>
              </a:ext>
            </a:extLst>
          </p:cNvPr>
          <p:cNvSpPr/>
          <p:nvPr/>
        </p:nvSpPr>
        <p:spPr>
          <a:xfrm>
            <a:off x="7762917" y="60960"/>
            <a:ext cx="4429083" cy="1764346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C755A9-EAD3-432F-9B21-663AFB48F966}"/>
              </a:ext>
            </a:extLst>
          </p:cNvPr>
          <p:cNvSpPr/>
          <p:nvPr/>
        </p:nvSpPr>
        <p:spPr>
          <a:xfrm>
            <a:off x="10178656" y="60960"/>
            <a:ext cx="554741" cy="678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93599EF-EEBB-42C3-BFDA-BBF93F0C2D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89"/>
          <a:stretch/>
        </p:blipFill>
        <p:spPr>
          <a:xfrm>
            <a:off x="3018841" y="1696613"/>
            <a:ext cx="6154317" cy="4684105"/>
          </a:xfrm>
          <a:prstGeom prst="rect">
            <a:avLst/>
          </a:prstGeom>
        </p:spPr>
      </p:pic>
      <p:pic>
        <p:nvPicPr>
          <p:cNvPr id="12" name="Google Shape;557;p62">
            <a:extLst>
              <a:ext uri="{FF2B5EF4-FFF2-40B4-BE49-F238E27FC236}">
                <a16:creationId xmlns:a16="http://schemas.microsoft.com/office/drawing/2014/main" id="{DE3C60CD-A5F8-4569-8C7F-E1D720B1422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08503" y="41318"/>
            <a:ext cx="695047" cy="63186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270;p45">
            <a:extLst>
              <a:ext uri="{FF2B5EF4-FFF2-40B4-BE49-F238E27FC236}">
                <a16:creationId xmlns:a16="http://schemas.microsoft.com/office/drawing/2014/main" id="{990710B3-86DB-4E08-B30C-387039152F78}"/>
              </a:ext>
            </a:extLst>
          </p:cNvPr>
          <p:cNvSpPr txBox="1"/>
          <p:nvPr/>
        </p:nvSpPr>
        <p:spPr>
          <a:xfrm>
            <a:off x="10007752" y="676512"/>
            <a:ext cx="896548" cy="206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Base Image</a:t>
            </a:r>
            <a:endParaRPr sz="105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39993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ED6315-D394-4B1C-AFD9-6B37D0CCA0D3}"/>
              </a:ext>
            </a:extLst>
          </p:cNvPr>
          <p:cNvSpPr txBox="1"/>
          <p:nvPr/>
        </p:nvSpPr>
        <p:spPr>
          <a:xfrm>
            <a:off x="522835" y="340009"/>
            <a:ext cx="8030856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" sz="4000" dirty="0"/>
              <a:t>Step 5: </a:t>
            </a:r>
            <a:r>
              <a:rPr lang="en-US" altLang="ko-KR" sz="4000" dirty="0"/>
              <a:t>Source Image </a:t>
            </a:r>
          </a:p>
          <a:p>
            <a:r>
              <a:rPr lang="en-US" altLang="ko-KR" sz="3200" dirty="0"/>
              <a:t>Using</a:t>
            </a:r>
            <a:r>
              <a:rPr lang="en-US" altLang="ko-KR" sz="4000" dirty="0"/>
              <a:t> </a:t>
            </a:r>
            <a:r>
              <a:rPr lang="en-US" altLang="ko-KR" sz="3200" dirty="0"/>
              <a:t>Emotion Analysis</a:t>
            </a:r>
            <a:endParaRPr lang="en-US" altLang="ko-KR" sz="38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217" name="직사각형 216">
            <a:extLst>
              <a:ext uri="{FF2B5EF4-FFF2-40B4-BE49-F238E27FC236}">
                <a16:creationId xmlns:a16="http://schemas.microsoft.com/office/drawing/2014/main" id="{79D3BD82-FCAC-4EF9-B04B-0F1D988DD559}"/>
              </a:ext>
            </a:extLst>
          </p:cNvPr>
          <p:cNvSpPr/>
          <p:nvPr/>
        </p:nvSpPr>
        <p:spPr>
          <a:xfrm>
            <a:off x="7762917" y="60960"/>
            <a:ext cx="4429083" cy="1764346"/>
          </a:xfrm>
          <a:prstGeom prst="rect">
            <a:avLst/>
          </a:prstGeom>
          <a:blipFill dpi="0" rotWithShape="1">
            <a:blip r:embed="rId4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C755A9-EAD3-432F-9B21-663AFB48F966}"/>
              </a:ext>
            </a:extLst>
          </p:cNvPr>
          <p:cNvSpPr/>
          <p:nvPr/>
        </p:nvSpPr>
        <p:spPr>
          <a:xfrm>
            <a:off x="10178656" y="1118724"/>
            <a:ext cx="580784" cy="7065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Google Shape;271;p45">
            <a:extLst>
              <a:ext uri="{FF2B5EF4-FFF2-40B4-BE49-F238E27FC236}">
                <a16:creationId xmlns:a16="http://schemas.microsoft.com/office/drawing/2014/main" id="{CDAF466B-078C-408A-A5B6-4D794AEB726D}"/>
              </a:ext>
            </a:extLst>
          </p:cNvPr>
          <p:cNvSpPr txBox="1"/>
          <p:nvPr/>
        </p:nvSpPr>
        <p:spPr>
          <a:xfrm>
            <a:off x="10025585" y="1484484"/>
            <a:ext cx="989409" cy="230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05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Source Image</a:t>
            </a:r>
            <a:endParaRPr sz="105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6" name="Google Shape;291;p45">
            <a:extLst>
              <a:ext uri="{FF2B5EF4-FFF2-40B4-BE49-F238E27FC236}">
                <a16:creationId xmlns:a16="http://schemas.microsoft.com/office/drawing/2014/main" id="{79D63DAE-D684-4A30-8C59-81BF8380BD3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152292" y="813999"/>
            <a:ext cx="729765" cy="7297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Emotion Analysis_4x">
            <a:hlinkClick r:id="" action="ppaction://media"/>
            <a:extLst>
              <a:ext uri="{FF2B5EF4-FFF2-40B4-BE49-F238E27FC236}">
                <a16:creationId xmlns:a16="http://schemas.microsoft.com/office/drawing/2014/main" id="{4D4ABAE7-FABE-4D56-8700-F421B45789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52214" y="1825306"/>
            <a:ext cx="7487571" cy="442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310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ED6315-D394-4B1C-AFD9-6B37D0CCA0D3}"/>
              </a:ext>
            </a:extLst>
          </p:cNvPr>
          <p:cNvSpPr txBox="1"/>
          <p:nvPr/>
        </p:nvSpPr>
        <p:spPr>
          <a:xfrm>
            <a:off x="522835" y="340009"/>
            <a:ext cx="8030856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" sz="4000" dirty="0"/>
              <a:t>Step 6: </a:t>
            </a:r>
            <a:r>
              <a:rPr lang="en-US" altLang="ko-KR" sz="4000" dirty="0"/>
              <a:t>3D </a:t>
            </a:r>
            <a:r>
              <a:rPr lang="ko-KR" altLang="en-US" sz="4000" dirty="0"/>
              <a:t>모델 생성</a:t>
            </a:r>
            <a:endParaRPr lang="en-US" altLang="ko-KR" sz="38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217" name="직사각형 216">
            <a:extLst>
              <a:ext uri="{FF2B5EF4-FFF2-40B4-BE49-F238E27FC236}">
                <a16:creationId xmlns:a16="http://schemas.microsoft.com/office/drawing/2014/main" id="{79D3BD82-FCAC-4EF9-B04B-0F1D988DD559}"/>
              </a:ext>
            </a:extLst>
          </p:cNvPr>
          <p:cNvSpPr/>
          <p:nvPr/>
        </p:nvSpPr>
        <p:spPr>
          <a:xfrm>
            <a:off x="7762917" y="60960"/>
            <a:ext cx="4429083" cy="1764346"/>
          </a:xfrm>
          <a:prstGeom prst="rect">
            <a:avLst/>
          </a:prstGeom>
          <a:blipFill dpi="0" rotWithShape="1">
            <a:blip r:embed="rId4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C755A9-EAD3-432F-9B21-663AFB48F966}"/>
              </a:ext>
            </a:extLst>
          </p:cNvPr>
          <p:cNvSpPr/>
          <p:nvPr/>
        </p:nvSpPr>
        <p:spPr>
          <a:xfrm>
            <a:off x="11030239" y="1145894"/>
            <a:ext cx="418859" cy="679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Google Shape;272;p45">
            <a:extLst>
              <a:ext uri="{FF2B5EF4-FFF2-40B4-BE49-F238E27FC236}">
                <a16:creationId xmlns:a16="http://schemas.microsoft.com/office/drawing/2014/main" id="{91538589-8B21-40D7-9819-EF03CAB149E2}"/>
              </a:ext>
            </a:extLst>
          </p:cNvPr>
          <p:cNvSpPr txBox="1"/>
          <p:nvPr/>
        </p:nvSpPr>
        <p:spPr>
          <a:xfrm>
            <a:off x="10829092" y="1847667"/>
            <a:ext cx="815044" cy="22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3D Model</a:t>
            </a:r>
            <a:endParaRPr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8618016-EDB6-4C52-ACCB-229F8E8C932C}"/>
              </a:ext>
            </a:extLst>
          </p:cNvPr>
          <p:cNvSpPr/>
          <p:nvPr/>
        </p:nvSpPr>
        <p:spPr>
          <a:xfrm>
            <a:off x="11030239" y="-121"/>
            <a:ext cx="418859" cy="679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D5F5622-065C-4907-AD75-B8A6F43ECA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9092" y="-36986"/>
            <a:ext cx="878269" cy="84574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49193DF-0A57-4BCA-9425-0BF5E5E2D0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9092" y="1032657"/>
            <a:ext cx="878269" cy="845741"/>
          </a:xfrm>
          <a:prstGeom prst="rect">
            <a:avLst/>
          </a:prstGeom>
        </p:spPr>
      </p:pic>
      <p:sp>
        <p:nvSpPr>
          <p:cNvPr id="12" name="Google Shape;272;p45">
            <a:extLst>
              <a:ext uri="{FF2B5EF4-FFF2-40B4-BE49-F238E27FC236}">
                <a16:creationId xmlns:a16="http://schemas.microsoft.com/office/drawing/2014/main" id="{73645520-1417-4535-A57D-77393B562F9F}"/>
              </a:ext>
            </a:extLst>
          </p:cNvPr>
          <p:cNvSpPr txBox="1"/>
          <p:nvPr/>
        </p:nvSpPr>
        <p:spPr>
          <a:xfrm>
            <a:off x="10829092" y="793071"/>
            <a:ext cx="815044" cy="22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3D Model</a:t>
            </a:r>
            <a:endParaRPr sz="900" dirty="0"/>
          </a:p>
        </p:txBody>
      </p:sp>
      <p:pic>
        <p:nvPicPr>
          <p:cNvPr id="3" name="Unwrap_4x">
            <a:hlinkClick r:id="" action="ppaction://media"/>
            <a:extLst>
              <a:ext uri="{FF2B5EF4-FFF2-40B4-BE49-F238E27FC236}">
                <a16:creationId xmlns:a16="http://schemas.microsoft.com/office/drawing/2014/main" id="{BDAAF4CC-CD40-42C2-BD66-A9CC33A20A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54967" y="1957977"/>
            <a:ext cx="6882066" cy="36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884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ED6315-D394-4B1C-AFD9-6B37D0CCA0D3}"/>
              </a:ext>
            </a:extLst>
          </p:cNvPr>
          <p:cNvSpPr txBox="1"/>
          <p:nvPr/>
        </p:nvSpPr>
        <p:spPr>
          <a:xfrm>
            <a:off x="522835" y="340009"/>
            <a:ext cx="8030856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" sz="4000" dirty="0"/>
              <a:t>Step 6: </a:t>
            </a:r>
            <a:r>
              <a:rPr lang="en-US" altLang="ko-KR" sz="4000" dirty="0"/>
              <a:t>3D </a:t>
            </a:r>
            <a:r>
              <a:rPr lang="ko-KR" altLang="en-US" sz="4000" dirty="0"/>
              <a:t>모델 생성</a:t>
            </a:r>
            <a:endParaRPr lang="en-US" altLang="ko-KR" sz="38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217" name="직사각형 216">
            <a:extLst>
              <a:ext uri="{FF2B5EF4-FFF2-40B4-BE49-F238E27FC236}">
                <a16:creationId xmlns:a16="http://schemas.microsoft.com/office/drawing/2014/main" id="{79D3BD82-FCAC-4EF9-B04B-0F1D988DD559}"/>
              </a:ext>
            </a:extLst>
          </p:cNvPr>
          <p:cNvSpPr/>
          <p:nvPr/>
        </p:nvSpPr>
        <p:spPr>
          <a:xfrm>
            <a:off x="7762917" y="60960"/>
            <a:ext cx="4429083" cy="1764346"/>
          </a:xfrm>
          <a:prstGeom prst="rect">
            <a:avLst/>
          </a:prstGeom>
          <a:blipFill dpi="0" rotWithShape="1">
            <a:blip r:embed="rId4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C755A9-EAD3-432F-9B21-663AFB48F966}"/>
              </a:ext>
            </a:extLst>
          </p:cNvPr>
          <p:cNvSpPr/>
          <p:nvPr/>
        </p:nvSpPr>
        <p:spPr>
          <a:xfrm>
            <a:off x="11030239" y="1145894"/>
            <a:ext cx="418859" cy="679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Google Shape;272;p45">
            <a:extLst>
              <a:ext uri="{FF2B5EF4-FFF2-40B4-BE49-F238E27FC236}">
                <a16:creationId xmlns:a16="http://schemas.microsoft.com/office/drawing/2014/main" id="{91538589-8B21-40D7-9819-EF03CAB149E2}"/>
              </a:ext>
            </a:extLst>
          </p:cNvPr>
          <p:cNvSpPr txBox="1"/>
          <p:nvPr/>
        </p:nvSpPr>
        <p:spPr>
          <a:xfrm>
            <a:off x="10829092" y="1847667"/>
            <a:ext cx="815044" cy="22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3D Model</a:t>
            </a:r>
            <a:endParaRPr sz="9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8618016-EDB6-4C52-ACCB-229F8E8C932C}"/>
              </a:ext>
            </a:extLst>
          </p:cNvPr>
          <p:cNvSpPr/>
          <p:nvPr/>
        </p:nvSpPr>
        <p:spPr>
          <a:xfrm>
            <a:off x="11030239" y="-121"/>
            <a:ext cx="418859" cy="679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D5F5622-065C-4907-AD75-B8A6F43ECA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9092" y="-36986"/>
            <a:ext cx="878269" cy="84574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49193DF-0A57-4BCA-9425-0BF5E5E2D0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9092" y="1032657"/>
            <a:ext cx="878269" cy="845741"/>
          </a:xfrm>
          <a:prstGeom prst="rect">
            <a:avLst/>
          </a:prstGeom>
        </p:spPr>
      </p:pic>
      <p:sp>
        <p:nvSpPr>
          <p:cNvPr id="12" name="Google Shape;272;p45">
            <a:extLst>
              <a:ext uri="{FF2B5EF4-FFF2-40B4-BE49-F238E27FC236}">
                <a16:creationId xmlns:a16="http://schemas.microsoft.com/office/drawing/2014/main" id="{73645520-1417-4535-A57D-77393B562F9F}"/>
              </a:ext>
            </a:extLst>
          </p:cNvPr>
          <p:cNvSpPr txBox="1"/>
          <p:nvPr/>
        </p:nvSpPr>
        <p:spPr>
          <a:xfrm>
            <a:off x="10829092" y="793071"/>
            <a:ext cx="815044" cy="22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3D Model</a:t>
            </a:r>
            <a:endParaRPr sz="900" dirty="0"/>
          </a:p>
        </p:txBody>
      </p:sp>
      <p:pic>
        <p:nvPicPr>
          <p:cNvPr id="14" name="Modeling">
            <a:hlinkClick r:id="" action="ppaction://media"/>
            <a:extLst>
              <a:ext uri="{FF2B5EF4-FFF2-40B4-BE49-F238E27FC236}">
                <a16:creationId xmlns:a16="http://schemas.microsoft.com/office/drawing/2014/main" id="{2AF995E5-5F45-4821-B03F-26F105744E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54967" y="1957977"/>
            <a:ext cx="6882066" cy="367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09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182" y="2044868"/>
            <a:ext cx="11083636" cy="323069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C33D68-FFA7-40B2-9F76-7B85EE397873}"/>
              </a:ext>
            </a:extLst>
          </p:cNvPr>
          <p:cNvSpPr txBox="1"/>
          <p:nvPr/>
        </p:nvSpPr>
        <p:spPr>
          <a:xfrm>
            <a:off x="522835" y="340009"/>
            <a:ext cx="8030856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ko" altLang="en-US" sz="4000" dirty="0">
                <a:solidFill>
                  <a:srgbClr val="000000"/>
                </a:solidFill>
              </a:rPr>
              <a:t>중간발표 이후 계획</a:t>
            </a:r>
            <a:endParaRPr lang="en-US" altLang="ko-KR" sz="38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 flipV="1">
            <a:off x="4295195" y="2662509"/>
            <a:ext cx="3491310" cy="13124"/>
          </a:xfrm>
          <a:prstGeom prst="line">
            <a:avLst/>
          </a:prstGeom>
          <a:ln w="38100">
            <a:solidFill>
              <a:srgbClr val="EAB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V="1">
            <a:off x="4295195" y="4115816"/>
            <a:ext cx="3491310" cy="13124"/>
          </a:xfrm>
          <a:prstGeom prst="line">
            <a:avLst/>
          </a:prstGeom>
          <a:ln w="38100">
            <a:solidFill>
              <a:srgbClr val="EAB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686207" y="2813743"/>
            <a:ext cx="48195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+mn-ea"/>
              </a:rPr>
              <a:t>감사합니다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91318" y="3465096"/>
            <a:ext cx="2809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+mn-ea"/>
              </a:rPr>
              <a:t>THANK YOU :)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17665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0861B5-ECA6-4DB1-A806-E64F00F93D9A}"/>
              </a:ext>
            </a:extLst>
          </p:cNvPr>
          <p:cNvSpPr txBox="1"/>
          <p:nvPr/>
        </p:nvSpPr>
        <p:spPr>
          <a:xfrm>
            <a:off x="522836" y="340009"/>
            <a:ext cx="3695500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ko" altLang="ko-KR" sz="4000" dirty="0"/>
              <a:t>Scenario</a:t>
            </a:r>
            <a:endParaRPr lang="en-US" altLang="ko-KR" sz="4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38B961-4599-4FB7-8524-BCCCAB44259F}"/>
              </a:ext>
            </a:extLst>
          </p:cNvPr>
          <p:cNvSpPr txBox="1"/>
          <p:nvPr/>
        </p:nvSpPr>
        <p:spPr>
          <a:xfrm>
            <a:off x="1197022" y="5718416"/>
            <a:ext cx="9797956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단체 사진 촬영 시에</a:t>
            </a:r>
            <a:r>
              <a:rPr lang="en-US" altLang="ko-KR" sz="2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2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각 인물의 표정을 가장 잘 나온 표정으로 합성</a:t>
            </a:r>
            <a:endParaRPr lang="en-US" altLang="ko-KR" sz="2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088032A-3B6C-46EA-A8E3-3D81136BF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636" y="1170141"/>
            <a:ext cx="8312727" cy="415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83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77F0D936-E00A-4C81-98E6-7CAAE3BF7B66}"/>
              </a:ext>
            </a:extLst>
          </p:cNvPr>
          <p:cNvSpPr txBox="1"/>
          <p:nvPr/>
        </p:nvSpPr>
        <p:spPr>
          <a:xfrm>
            <a:off x="522836" y="340009"/>
            <a:ext cx="3695500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-KR" sz="4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  <a:cs typeface="맑은 고딕 Semilight" panose="020B0502040204020203" pitchFamily="50" charset="-127"/>
              </a:rPr>
              <a:t>Goal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F51B4CC-8FA0-4A0F-BBE9-C8CF94D90349}"/>
              </a:ext>
            </a:extLst>
          </p:cNvPr>
          <p:cNvSpPr txBox="1"/>
          <p:nvPr/>
        </p:nvSpPr>
        <p:spPr>
          <a:xfrm>
            <a:off x="1115999" y="5423588"/>
            <a:ext cx="9797956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사진에서 각 인물의 표정을 다른 사진의 잘 나온 표정으로 합성</a:t>
            </a:r>
            <a:endParaRPr lang="en-US" altLang="ko-KR" sz="24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34" name="Google Shape;232;p26">
            <a:extLst>
              <a:ext uri="{FF2B5EF4-FFF2-40B4-BE49-F238E27FC236}">
                <a16:creationId xmlns:a16="http://schemas.microsoft.com/office/drawing/2014/main" id="{E4DF9241-A5D7-40C8-A56E-87AEE7F006F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785202" y="3199225"/>
            <a:ext cx="459550" cy="45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10CF46D-64D2-49C2-BC2D-FE204123ED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597413" y="1829347"/>
            <a:ext cx="4258388" cy="319930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DE4ADB9-F043-49A0-B466-BDB2D6E093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74153" y="1829347"/>
            <a:ext cx="4258388" cy="319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77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9F13AA0-23D5-4F6C-B75F-1C14CBADC1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9" r="1" b="1637"/>
          <a:stretch/>
        </p:blipFill>
        <p:spPr>
          <a:xfrm>
            <a:off x="862250" y="2117788"/>
            <a:ext cx="2719324" cy="270076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DA35589-5FA9-44FC-B44E-0BE2B8FD6B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175" y="2117787"/>
            <a:ext cx="2719323" cy="270076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4AAEBCB-E31A-4939-849B-0838310457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62" b="4096"/>
          <a:stretch/>
        </p:blipFill>
        <p:spPr>
          <a:xfrm>
            <a:off x="4742160" y="2117787"/>
            <a:ext cx="2639428" cy="27007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B4F47A4-A310-41B2-8D83-21CDDE4AC2FD}"/>
              </a:ext>
            </a:extLst>
          </p:cNvPr>
          <p:cNvSpPr txBox="1"/>
          <p:nvPr/>
        </p:nvSpPr>
        <p:spPr>
          <a:xfrm>
            <a:off x="862250" y="4981076"/>
            <a:ext cx="271932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타겟 이미지</a:t>
            </a:r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786423-88DC-47BA-816A-699AE7786B24}"/>
              </a:ext>
            </a:extLst>
          </p:cNvPr>
          <p:cNvSpPr txBox="1"/>
          <p:nvPr/>
        </p:nvSpPr>
        <p:spPr>
          <a:xfrm>
            <a:off x="4742160" y="4981076"/>
            <a:ext cx="263942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소스 이미지</a:t>
            </a:r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27673B-6599-49E4-99A4-D61ADE042279}"/>
              </a:ext>
            </a:extLst>
          </p:cNvPr>
          <p:cNvSpPr txBox="1"/>
          <p:nvPr/>
        </p:nvSpPr>
        <p:spPr>
          <a:xfrm>
            <a:off x="8542174" y="4981076"/>
            <a:ext cx="271932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합성 이미지</a:t>
            </a:r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734986-6A31-430A-B8C5-3972AE2E608F}"/>
              </a:ext>
            </a:extLst>
          </p:cNvPr>
          <p:cNvSpPr txBox="1"/>
          <p:nvPr/>
        </p:nvSpPr>
        <p:spPr>
          <a:xfrm>
            <a:off x="4811610" y="2187237"/>
            <a:ext cx="1080000" cy="540000"/>
          </a:xfrm>
          <a:prstGeom prst="rect">
            <a:avLst/>
          </a:prstGeom>
          <a:solidFill>
            <a:srgbClr val="66CCFF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20%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9B0057C-9B55-4F5A-A996-973A85AECE3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2" t="3674" r="741" b="3674"/>
          <a:stretch/>
        </p:blipFill>
        <p:spPr>
          <a:xfrm>
            <a:off x="4810498" y="2117787"/>
            <a:ext cx="2502753" cy="270076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E4AF5B4-0E8A-45F5-98AD-5D0C942F4376}"/>
              </a:ext>
            </a:extLst>
          </p:cNvPr>
          <p:cNvSpPr txBox="1"/>
          <p:nvPr/>
        </p:nvSpPr>
        <p:spPr>
          <a:xfrm>
            <a:off x="4879948" y="2187235"/>
            <a:ext cx="1080000" cy="540000"/>
          </a:xfrm>
          <a:prstGeom prst="rect">
            <a:avLst/>
          </a:prstGeom>
          <a:solidFill>
            <a:srgbClr val="66CCFF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90%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008461-34B8-4CA9-94E1-E17AD2E10EAC}"/>
              </a:ext>
            </a:extLst>
          </p:cNvPr>
          <p:cNvSpPr txBox="1"/>
          <p:nvPr/>
        </p:nvSpPr>
        <p:spPr>
          <a:xfrm>
            <a:off x="522836" y="340009"/>
            <a:ext cx="4287662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" sz="4000" dirty="0"/>
              <a:t>Initial</a:t>
            </a:r>
            <a:r>
              <a:rPr lang="ko" altLang="ko-KR" sz="4000" dirty="0"/>
              <a:t> Scenario</a:t>
            </a:r>
            <a:endParaRPr lang="en-US" altLang="ko-KR" sz="4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21" name="Google Shape;231;p26">
            <a:extLst>
              <a:ext uri="{FF2B5EF4-FFF2-40B4-BE49-F238E27FC236}">
                <a16:creationId xmlns:a16="http://schemas.microsoft.com/office/drawing/2014/main" id="{3BAA4178-01FB-4CBF-B366-19C22C818588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88179" y="3194478"/>
            <a:ext cx="547375" cy="54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32;p26">
            <a:extLst>
              <a:ext uri="{FF2B5EF4-FFF2-40B4-BE49-F238E27FC236}">
                <a16:creationId xmlns:a16="http://schemas.microsoft.com/office/drawing/2014/main" id="{6D6716F0-4BED-4488-B1E1-45F2EC5E551E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7732106" y="3240778"/>
            <a:ext cx="459550" cy="45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DA6433F-5F8D-42CF-83A8-0B98C0C5543F}"/>
              </a:ext>
            </a:extLst>
          </p:cNvPr>
          <p:cNvSpPr txBox="1"/>
          <p:nvPr/>
        </p:nvSpPr>
        <p:spPr>
          <a:xfrm>
            <a:off x="8542174" y="5359047"/>
            <a:ext cx="271932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FF5050"/>
                </a:solidFill>
                <a:latin typeface="+mn-ea"/>
                <a:cs typeface="맑은 고딕 Semilight" panose="020B0502040204020203" pitchFamily="50" charset="-127"/>
              </a:rPr>
              <a:t>* </a:t>
            </a:r>
            <a:r>
              <a:rPr lang="ko-KR" altLang="en-US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FF5050"/>
                </a:solidFill>
                <a:latin typeface="+mn-ea"/>
                <a:cs typeface="맑은 고딕 Semilight" panose="020B0502040204020203" pitchFamily="50" charset="-127"/>
              </a:rPr>
              <a:t>연출된 사진입니다</a:t>
            </a:r>
            <a:endParaRPr lang="en-US" altLang="ko-KR" b="1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FF5050"/>
              </a:solidFill>
              <a:latin typeface="+mn-ea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9997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8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8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6" presetClass="emph" presetSubtype="0" repeatCount="200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10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3" dur="50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 animBg="1"/>
      <p:bldP spid="16" grpId="1" animBg="1"/>
      <p:bldP spid="17" grpId="0" animBg="1"/>
      <p:bldP spid="18" grpId="0"/>
      <p:bldP spid="1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BF5218A-7A0F-4CC3-B12B-C94FAFA419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96" y="1427214"/>
            <a:ext cx="1342003" cy="184955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DDBF90F-9E40-4F3F-88F8-35B9037129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14"/>
          <a:stretch/>
        </p:blipFill>
        <p:spPr>
          <a:xfrm>
            <a:off x="3117488" y="1427215"/>
            <a:ext cx="1392324" cy="184955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D1BA588-70B8-4267-979D-30294A8238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149" y="1263367"/>
            <a:ext cx="1677504" cy="2311944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AE5F27A2-913F-476E-AE73-683FD8BD51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367" y="4020690"/>
            <a:ext cx="1789068" cy="2332945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70964384-D26A-420D-9659-603490DABA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707" y="4253984"/>
            <a:ext cx="1431255" cy="1866356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27014051-6AD8-466E-A9E2-12AA3331EC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73" y="4188409"/>
            <a:ext cx="1478568" cy="1928054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62F7F060-98DB-457B-A8EC-A52A0AE47D3B}"/>
              </a:ext>
            </a:extLst>
          </p:cNvPr>
          <p:cNvSpPr txBox="1"/>
          <p:nvPr/>
        </p:nvSpPr>
        <p:spPr>
          <a:xfrm>
            <a:off x="7978300" y="2247439"/>
            <a:ext cx="3695500" cy="406712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ko-KR" altLang="en-US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  <a:cs typeface="맑은 고딕 Semilight" panose="020B0502040204020203" pitchFamily="50" charset="-127"/>
              </a:rPr>
              <a:t>빛과 색의 보정이 부자연스러움</a:t>
            </a:r>
            <a:endParaRPr lang="en-US" altLang="ko-KR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44" name="갈매기형 수장 12">
            <a:extLst>
              <a:ext uri="{FF2B5EF4-FFF2-40B4-BE49-F238E27FC236}">
                <a16:creationId xmlns:a16="http://schemas.microsoft.com/office/drawing/2014/main" id="{9C634F95-09B0-41B9-816D-6EDF824175FC}"/>
              </a:ext>
            </a:extLst>
          </p:cNvPr>
          <p:cNvSpPr/>
          <p:nvPr/>
        </p:nvSpPr>
        <p:spPr>
          <a:xfrm>
            <a:off x="7850681" y="2357311"/>
            <a:ext cx="127619" cy="140381"/>
          </a:xfrm>
          <a:prstGeom prst="chevron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45" name="갈매기형 수장 12">
            <a:extLst>
              <a:ext uri="{FF2B5EF4-FFF2-40B4-BE49-F238E27FC236}">
                <a16:creationId xmlns:a16="http://schemas.microsoft.com/office/drawing/2014/main" id="{D7203679-6C81-4797-AEDA-3DE39F90B2CA}"/>
              </a:ext>
            </a:extLst>
          </p:cNvPr>
          <p:cNvSpPr/>
          <p:nvPr/>
        </p:nvSpPr>
        <p:spPr>
          <a:xfrm>
            <a:off x="7746704" y="2357311"/>
            <a:ext cx="127619" cy="140381"/>
          </a:xfrm>
          <a:prstGeom prst="chevron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9E2E192-936A-4F0C-A8AA-D1CD10CA50CB}"/>
              </a:ext>
            </a:extLst>
          </p:cNvPr>
          <p:cNvSpPr txBox="1"/>
          <p:nvPr/>
        </p:nvSpPr>
        <p:spPr>
          <a:xfrm>
            <a:off x="7978299" y="4975705"/>
            <a:ext cx="3991291" cy="406712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ko-KR" altLang="en-US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  <a:cs typeface="맑은 고딕 Semilight" panose="020B0502040204020203" pitchFamily="50" charset="-127"/>
              </a:rPr>
              <a:t>얼굴의 방향과 표정의 방향이 불일치</a:t>
            </a:r>
            <a:endParaRPr lang="en-US" altLang="ko-KR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47" name="갈매기형 수장 12">
            <a:extLst>
              <a:ext uri="{FF2B5EF4-FFF2-40B4-BE49-F238E27FC236}">
                <a16:creationId xmlns:a16="http://schemas.microsoft.com/office/drawing/2014/main" id="{D4EBCA06-AE7B-4448-A419-0C29A1F8EB7F}"/>
              </a:ext>
            </a:extLst>
          </p:cNvPr>
          <p:cNvSpPr/>
          <p:nvPr/>
        </p:nvSpPr>
        <p:spPr>
          <a:xfrm>
            <a:off x="7850681" y="5085577"/>
            <a:ext cx="127619" cy="140381"/>
          </a:xfrm>
          <a:prstGeom prst="chevron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48" name="갈매기형 수장 12">
            <a:extLst>
              <a:ext uri="{FF2B5EF4-FFF2-40B4-BE49-F238E27FC236}">
                <a16:creationId xmlns:a16="http://schemas.microsoft.com/office/drawing/2014/main" id="{927FE389-FF2B-4DB3-86FB-3D5E2C191E7D}"/>
              </a:ext>
            </a:extLst>
          </p:cNvPr>
          <p:cNvSpPr/>
          <p:nvPr/>
        </p:nvSpPr>
        <p:spPr>
          <a:xfrm>
            <a:off x="7746704" y="5085577"/>
            <a:ext cx="127619" cy="140381"/>
          </a:xfrm>
          <a:prstGeom prst="chevron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pic>
        <p:nvPicPr>
          <p:cNvPr id="49" name="Google Shape;231;p26">
            <a:extLst>
              <a:ext uri="{FF2B5EF4-FFF2-40B4-BE49-F238E27FC236}">
                <a16:creationId xmlns:a16="http://schemas.microsoft.com/office/drawing/2014/main" id="{559DB94F-564D-418B-8197-3EFEE87F5B83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298669" y="2145652"/>
            <a:ext cx="547375" cy="54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232;p26">
            <a:extLst>
              <a:ext uri="{FF2B5EF4-FFF2-40B4-BE49-F238E27FC236}">
                <a16:creationId xmlns:a16="http://schemas.microsoft.com/office/drawing/2014/main" id="{6E51270A-84E7-4663-BD16-D54491C07C4F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4843444" y="4922661"/>
            <a:ext cx="459550" cy="45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231;p26">
            <a:extLst>
              <a:ext uri="{FF2B5EF4-FFF2-40B4-BE49-F238E27FC236}">
                <a16:creationId xmlns:a16="http://schemas.microsoft.com/office/drawing/2014/main" id="{978CA0DE-FD21-4F0A-9174-5C287FC84095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298669" y="4859974"/>
            <a:ext cx="547375" cy="54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232;p26">
            <a:extLst>
              <a:ext uri="{FF2B5EF4-FFF2-40B4-BE49-F238E27FC236}">
                <a16:creationId xmlns:a16="http://schemas.microsoft.com/office/drawing/2014/main" id="{5017C1D6-7A1F-4DE4-BDE0-98A4608DFE64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4845548" y="2189564"/>
            <a:ext cx="459550" cy="45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6A61BED-F786-4446-9CC3-6382FF6F2DA7}"/>
              </a:ext>
            </a:extLst>
          </p:cNvPr>
          <p:cNvSpPr txBox="1"/>
          <p:nvPr/>
        </p:nvSpPr>
        <p:spPr>
          <a:xfrm>
            <a:off x="522835" y="340009"/>
            <a:ext cx="5484425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" sz="4000" dirty="0"/>
              <a:t>Results</a:t>
            </a:r>
            <a:endParaRPr lang="en-US" altLang="ko-KR" sz="4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6803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1284F10-DA7B-43ED-BA1F-406D19BB219C}"/>
              </a:ext>
            </a:extLst>
          </p:cNvPr>
          <p:cNvSpPr txBox="1"/>
          <p:nvPr/>
        </p:nvSpPr>
        <p:spPr>
          <a:xfrm>
            <a:off x="522836" y="340009"/>
            <a:ext cx="8895484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-KR" sz="4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  <a:cs typeface="맑은 고딕 Semilight" panose="020B0502040204020203" pitchFamily="50" charset="-127"/>
              </a:rPr>
              <a:t>Problem : </a:t>
            </a:r>
            <a:r>
              <a:rPr lang="ko-KR" altLang="en-US" sz="38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FF0000"/>
                </a:solidFill>
                <a:latin typeface="+mn-ea"/>
                <a:cs typeface="맑은 고딕 Semilight" panose="020B0502040204020203" pitchFamily="50" charset="-127"/>
              </a:rPr>
              <a:t>동일한 신체 부위 비교 불가</a:t>
            </a:r>
            <a:endParaRPr lang="en-US" altLang="ko-KR" sz="38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FF0000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pic>
        <p:nvPicPr>
          <p:cNvPr id="3" name="Google Shape;89;p18">
            <a:extLst>
              <a:ext uri="{FF2B5EF4-FFF2-40B4-BE49-F238E27FC236}">
                <a16:creationId xmlns:a16="http://schemas.microsoft.com/office/drawing/2014/main" id="{96807AD0-8F1C-4541-885D-C6AAB49ED3F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264"/>
          <a:stretch/>
        </p:blipFill>
        <p:spPr>
          <a:xfrm>
            <a:off x="2511774" y="1875472"/>
            <a:ext cx="2661325" cy="36398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92;p18">
            <a:extLst>
              <a:ext uri="{FF2B5EF4-FFF2-40B4-BE49-F238E27FC236}">
                <a16:creationId xmlns:a16="http://schemas.microsoft.com/office/drawing/2014/main" id="{DE2DFE60-39B3-4B08-9A75-8D1CE6CE368B}"/>
              </a:ext>
            </a:extLst>
          </p:cNvPr>
          <p:cNvGrpSpPr/>
          <p:nvPr/>
        </p:nvGrpSpPr>
        <p:grpSpPr>
          <a:xfrm rot="5400000" flipH="1">
            <a:off x="6103545" y="2819503"/>
            <a:ext cx="11826" cy="1481105"/>
            <a:chOff x="8007350" y="2685950"/>
            <a:chExt cx="9600" cy="1074900"/>
          </a:xfrm>
        </p:grpSpPr>
        <p:cxnSp>
          <p:nvCxnSpPr>
            <p:cNvPr id="7" name="Google Shape;93;p18">
              <a:extLst>
                <a:ext uri="{FF2B5EF4-FFF2-40B4-BE49-F238E27FC236}">
                  <a16:creationId xmlns:a16="http://schemas.microsoft.com/office/drawing/2014/main" id="{8FBD2B56-9770-48E1-B7E5-B9817727280A}"/>
                </a:ext>
              </a:extLst>
            </p:cNvPr>
            <p:cNvCxnSpPr/>
            <p:nvPr/>
          </p:nvCxnSpPr>
          <p:spPr>
            <a:xfrm flipH="1">
              <a:off x="8007350" y="2814350"/>
              <a:ext cx="4800" cy="946500"/>
            </a:xfrm>
            <a:prstGeom prst="straightConnector1">
              <a:avLst/>
            </a:prstGeom>
            <a:noFill/>
            <a:ln w="38100" cap="flat" cmpd="sng">
              <a:solidFill>
                <a:srgbClr val="274E13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" name="Google Shape;94;p18">
              <a:extLst>
                <a:ext uri="{FF2B5EF4-FFF2-40B4-BE49-F238E27FC236}">
                  <a16:creationId xmlns:a16="http://schemas.microsoft.com/office/drawing/2014/main" id="{5C9769DD-E4F7-43EE-8FF6-25E9D31B7258}"/>
                </a:ext>
              </a:extLst>
            </p:cNvPr>
            <p:cNvCxnSpPr/>
            <p:nvPr/>
          </p:nvCxnSpPr>
          <p:spPr>
            <a:xfrm rot="10800000">
              <a:off x="8012150" y="2685950"/>
              <a:ext cx="4800" cy="946500"/>
            </a:xfrm>
            <a:prstGeom prst="straightConnector1">
              <a:avLst/>
            </a:prstGeom>
            <a:noFill/>
            <a:ln w="38100" cap="flat" cmpd="sng">
              <a:solidFill>
                <a:srgbClr val="274E13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6" name="Google Shape;95;p18">
            <a:extLst>
              <a:ext uri="{FF2B5EF4-FFF2-40B4-BE49-F238E27FC236}">
                <a16:creationId xmlns:a16="http://schemas.microsoft.com/office/drawing/2014/main" id="{5F1D6AFB-85FB-4778-8AFB-36A05C228C73}"/>
              </a:ext>
            </a:extLst>
          </p:cNvPr>
          <p:cNvSpPr txBox="1"/>
          <p:nvPr/>
        </p:nvSpPr>
        <p:spPr>
          <a:xfrm>
            <a:off x="5366598" y="3812461"/>
            <a:ext cx="14559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rgbClr val="274E13"/>
                </a:solidFill>
              </a:rPr>
              <a:t>Compare</a:t>
            </a:r>
            <a:endParaRPr sz="1800" b="1">
              <a:solidFill>
                <a:srgbClr val="274E13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90C54DF-1521-4F6C-8D36-C7928851AA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713" b="14524"/>
          <a:stretch/>
        </p:blipFill>
        <p:spPr>
          <a:xfrm>
            <a:off x="7195227" y="1875472"/>
            <a:ext cx="2661325" cy="363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810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59BC231-53E2-4BA2-B979-305F793CC2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41" b="12574"/>
          <a:stretch/>
        </p:blipFill>
        <p:spPr>
          <a:xfrm>
            <a:off x="1925594" y="1646498"/>
            <a:ext cx="8340811" cy="4490978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A6C1F2F5-FC05-414B-9B9E-5BE961248070}"/>
              </a:ext>
            </a:extLst>
          </p:cNvPr>
          <p:cNvSpPr txBox="1"/>
          <p:nvPr/>
        </p:nvSpPr>
        <p:spPr>
          <a:xfrm>
            <a:off x="522836" y="340009"/>
            <a:ext cx="10588860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-KR" sz="4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+mn-ea"/>
                <a:cs typeface="맑은 고딕 Semilight" panose="020B0502040204020203" pitchFamily="50" charset="-127"/>
              </a:rPr>
              <a:t>Solution : </a:t>
            </a:r>
            <a:r>
              <a:rPr lang="en-US" altLang="ko-KR" sz="38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3</a:t>
            </a:r>
            <a:r>
              <a:rPr lang="ko-KR" altLang="en-US" sz="38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차원 공간 좌표를 통한 비교</a:t>
            </a:r>
            <a:endParaRPr lang="en-US" altLang="ko-KR" sz="38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latin typeface="+mn-ea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767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B85714-DDA7-4216-BBE5-8B4CFF880A4D}"/>
              </a:ext>
            </a:extLst>
          </p:cNvPr>
          <p:cNvSpPr txBox="1"/>
          <p:nvPr/>
        </p:nvSpPr>
        <p:spPr>
          <a:xfrm>
            <a:off x="522836" y="340009"/>
            <a:ext cx="4506364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" sz="4000" dirty="0"/>
              <a:t>System S</a:t>
            </a:r>
            <a:r>
              <a:rPr lang="ko" altLang="ko-KR" sz="4000" dirty="0"/>
              <a:t>cenario</a:t>
            </a:r>
            <a:endParaRPr lang="en-US" altLang="ko-KR" sz="4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grpSp>
        <p:nvGrpSpPr>
          <p:cNvPr id="72" name="Google Shape;264;p45">
            <a:extLst>
              <a:ext uri="{FF2B5EF4-FFF2-40B4-BE49-F238E27FC236}">
                <a16:creationId xmlns:a16="http://schemas.microsoft.com/office/drawing/2014/main" id="{25FEABD0-9D6A-467B-A6A2-EE4629842CEF}"/>
              </a:ext>
            </a:extLst>
          </p:cNvPr>
          <p:cNvGrpSpPr/>
          <p:nvPr/>
        </p:nvGrpSpPr>
        <p:grpSpPr>
          <a:xfrm>
            <a:off x="-6433" y="2960452"/>
            <a:ext cx="908826" cy="1019852"/>
            <a:chOff x="-48471" y="211450"/>
            <a:chExt cx="776896" cy="996300"/>
          </a:xfrm>
        </p:grpSpPr>
        <p:sp>
          <p:nvSpPr>
            <p:cNvPr id="109" name="Google Shape;265;p45">
              <a:extLst>
                <a:ext uri="{FF2B5EF4-FFF2-40B4-BE49-F238E27FC236}">
                  <a16:creationId xmlns:a16="http://schemas.microsoft.com/office/drawing/2014/main" id="{8DBE229E-C52E-48CB-9821-7217C920D088}"/>
                </a:ext>
              </a:extLst>
            </p:cNvPr>
            <p:cNvSpPr/>
            <p:nvPr/>
          </p:nvSpPr>
          <p:spPr>
            <a:xfrm rot="5400000">
              <a:off x="-156725" y="322600"/>
              <a:ext cx="996300" cy="774000"/>
            </a:xfrm>
            <a:prstGeom prst="triangle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0" name="Google Shape;266;p45">
              <a:extLst>
                <a:ext uri="{FF2B5EF4-FFF2-40B4-BE49-F238E27FC236}">
                  <a16:creationId xmlns:a16="http://schemas.microsoft.com/office/drawing/2014/main" id="{74B48D1F-C340-4181-9551-8775809A3EEC}"/>
                </a:ext>
              </a:extLst>
            </p:cNvPr>
            <p:cNvSpPr txBox="1"/>
            <p:nvPr/>
          </p:nvSpPr>
          <p:spPr>
            <a:xfrm>
              <a:off x="-48471" y="376180"/>
              <a:ext cx="768600" cy="22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" sz="1600" dirty="0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Start </a:t>
              </a:r>
              <a:endParaRPr lang="en-US" sz="1600" dirty="0"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" sz="1600" dirty="0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Here</a:t>
              </a:r>
              <a:endParaRPr lang="en-US" sz="1600" dirty="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73" name="Google Shape;267;p45">
            <a:extLst>
              <a:ext uri="{FF2B5EF4-FFF2-40B4-BE49-F238E27FC236}">
                <a16:creationId xmlns:a16="http://schemas.microsoft.com/office/drawing/2014/main" id="{72B853D5-3969-49E6-A76F-7E3585354B19}"/>
              </a:ext>
            </a:extLst>
          </p:cNvPr>
          <p:cNvSpPr txBox="1"/>
          <p:nvPr/>
        </p:nvSpPr>
        <p:spPr>
          <a:xfrm>
            <a:off x="914223" y="3802007"/>
            <a:ext cx="1312640" cy="57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Video</a:t>
            </a:r>
            <a:endParaRPr lang="en-US" altLang="ko" sz="18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(3 seconds)</a:t>
            </a:r>
            <a:endParaRPr sz="18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4" name="Google Shape;268;p45">
            <a:extLst>
              <a:ext uri="{FF2B5EF4-FFF2-40B4-BE49-F238E27FC236}">
                <a16:creationId xmlns:a16="http://schemas.microsoft.com/office/drawing/2014/main" id="{2F4EC927-D774-4B73-B104-EAE9FD91C61C}"/>
              </a:ext>
            </a:extLst>
          </p:cNvPr>
          <p:cNvSpPr txBox="1"/>
          <p:nvPr/>
        </p:nvSpPr>
        <p:spPr>
          <a:xfrm>
            <a:off x="2620331" y="3789867"/>
            <a:ext cx="1443900" cy="571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Still Image</a:t>
            </a:r>
            <a:r>
              <a:rPr lang="en-US" altLang="ko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(30 EA)</a:t>
            </a:r>
            <a:endParaRPr sz="16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5" name="Google Shape;269;p45">
            <a:extLst>
              <a:ext uri="{FF2B5EF4-FFF2-40B4-BE49-F238E27FC236}">
                <a16:creationId xmlns:a16="http://schemas.microsoft.com/office/drawing/2014/main" id="{6E665053-24E6-4488-AE94-9691B17C20D4}"/>
              </a:ext>
            </a:extLst>
          </p:cNvPr>
          <p:cNvSpPr txBox="1"/>
          <p:nvPr/>
        </p:nvSpPr>
        <p:spPr>
          <a:xfrm>
            <a:off x="4606928" y="3936519"/>
            <a:ext cx="1443900" cy="378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Classify</a:t>
            </a:r>
            <a:endParaRPr sz="11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6" name="Google Shape;270;p45">
            <a:extLst>
              <a:ext uri="{FF2B5EF4-FFF2-40B4-BE49-F238E27FC236}">
                <a16:creationId xmlns:a16="http://schemas.microsoft.com/office/drawing/2014/main" id="{A5DDC997-3266-42C4-B3E2-E8F0787A3370}"/>
              </a:ext>
            </a:extLst>
          </p:cNvPr>
          <p:cNvSpPr txBox="1"/>
          <p:nvPr/>
        </p:nvSpPr>
        <p:spPr>
          <a:xfrm>
            <a:off x="6978467" y="2449853"/>
            <a:ext cx="1443900" cy="366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Base Image</a:t>
            </a:r>
            <a:endParaRPr sz="18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7" name="Google Shape;271;p45">
            <a:extLst>
              <a:ext uri="{FF2B5EF4-FFF2-40B4-BE49-F238E27FC236}">
                <a16:creationId xmlns:a16="http://schemas.microsoft.com/office/drawing/2014/main" id="{B254DA7C-E817-45B1-8DF0-FD676D0DB82E}"/>
              </a:ext>
            </a:extLst>
          </p:cNvPr>
          <p:cNvSpPr txBox="1"/>
          <p:nvPr/>
        </p:nvSpPr>
        <p:spPr>
          <a:xfrm>
            <a:off x="6789196" y="5129786"/>
            <a:ext cx="1928077" cy="407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Source Image</a:t>
            </a:r>
            <a:endParaRPr sz="18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8" name="Google Shape;272;p45">
            <a:extLst>
              <a:ext uri="{FF2B5EF4-FFF2-40B4-BE49-F238E27FC236}">
                <a16:creationId xmlns:a16="http://schemas.microsoft.com/office/drawing/2014/main" id="{1FEE23F9-07FA-48D3-919D-6649F17E90BE}"/>
              </a:ext>
            </a:extLst>
          </p:cNvPr>
          <p:cNvSpPr txBox="1"/>
          <p:nvPr/>
        </p:nvSpPr>
        <p:spPr>
          <a:xfrm>
            <a:off x="9146552" y="2464801"/>
            <a:ext cx="1193305" cy="355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3D Model</a:t>
            </a:r>
            <a:endParaRPr dirty="0"/>
          </a:p>
        </p:txBody>
      </p:sp>
      <p:pic>
        <p:nvPicPr>
          <p:cNvPr id="79" name="Google Shape;273;p45">
            <a:extLst>
              <a:ext uri="{FF2B5EF4-FFF2-40B4-BE49-F238E27FC236}">
                <a16:creationId xmlns:a16="http://schemas.microsoft.com/office/drawing/2014/main" id="{533A7F75-C5D5-4BB2-8E0F-E3CC748FE27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12152" y="2815939"/>
            <a:ext cx="986101" cy="98606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Google Shape;274;p45">
            <a:extLst>
              <a:ext uri="{FF2B5EF4-FFF2-40B4-BE49-F238E27FC236}">
                <a16:creationId xmlns:a16="http://schemas.microsoft.com/office/drawing/2014/main" id="{FB3161F6-B5F7-4C0B-967E-E67390466949}"/>
              </a:ext>
            </a:extLst>
          </p:cNvPr>
          <p:cNvGrpSpPr/>
          <p:nvPr/>
        </p:nvGrpSpPr>
        <p:grpSpPr>
          <a:xfrm>
            <a:off x="2824388" y="2905592"/>
            <a:ext cx="961398" cy="900235"/>
            <a:chOff x="1075150" y="1906175"/>
            <a:chExt cx="1900825" cy="1716650"/>
          </a:xfrm>
        </p:grpSpPr>
        <p:pic>
          <p:nvPicPr>
            <p:cNvPr id="105" name="Google Shape;275;p45">
              <a:extLst>
                <a:ext uri="{FF2B5EF4-FFF2-40B4-BE49-F238E27FC236}">
                  <a16:creationId xmlns:a16="http://schemas.microsoft.com/office/drawing/2014/main" id="{40DE8C98-9FA3-43CA-B437-44E3B7B7701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267305">
              <a:off x="1075150" y="1906175"/>
              <a:ext cx="1428750" cy="142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276;p45">
              <a:extLst>
                <a:ext uri="{FF2B5EF4-FFF2-40B4-BE49-F238E27FC236}">
                  <a16:creationId xmlns:a16="http://schemas.microsoft.com/office/drawing/2014/main" id="{F0792985-7B8D-43D6-B0AD-6F410265017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1524155">
              <a:off x="1245950" y="1947600"/>
              <a:ext cx="1428750" cy="142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277;p45">
              <a:extLst>
                <a:ext uri="{FF2B5EF4-FFF2-40B4-BE49-F238E27FC236}">
                  <a16:creationId xmlns:a16="http://schemas.microsoft.com/office/drawing/2014/main" id="{29ED25E7-32EB-4FC4-B36D-4262B983B8B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913235">
              <a:off x="1384725" y="2031575"/>
              <a:ext cx="1428750" cy="142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278;p45">
              <a:extLst>
                <a:ext uri="{FF2B5EF4-FFF2-40B4-BE49-F238E27FC236}">
                  <a16:creationId xmlns:a16="http://schemas.microsoft.com/office/drawing/2014/main" id="{53562D28-8417-420E-B593-FF08F6F6E58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547225" y="2194075"/>
              <a:ext cx="1428750" cy="14287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1" name="Google Shape;279;p45">
            <a:extLst>
              <a:ext uri="{FF2B5EF4-FFF2-40B4-BE49-F238E27FC236}">
                <a16:creationId xmlns:a16="http://schemas.microsoft.com/office/drawing/2014/main" id="{0694A6D6-DF68-44DA-9536-4FAA37DA85CE}"/>
              </a:ext>
            </a:extLst>
          </p:cNvPr>
          <p:cNvGrpSpPr/>
          <p:nvPr/>
        </p:nvGrpSpPr>
        <p:grpSpPr>
          <a:xfrm>
            <a:off x="4477937" y="2564594"/>
            <a:ext cx="1698841" cy="1349860"/>
            <a:chOff x="3178675" y="412537"/>
            <a:chExt cx="2140900" cy="1723178"/>
          </a:xfrm>
        </p:grpSpPr>
        <p:pic>
          <p:nvPicPr>
            <p:cNvPr id="96" name="Google Shape;280;p45">
              <a:extLst>
                <a:ext uri="{FF2B5EF4-FFF2-40B4-BE49-F238E27FC236}">
                  <a16:creationId xmlns:a16="http://schemas.microsoft.com/office/drawing/2014/main" id="{BC6451F6-4DF6-4B24-A9D4-93066C3A9258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178685" y="412537"/>
              <a:ext cx="942123" cy="8135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281;p45">
              <a:extLst>
                <a:ext uri="{FF2B5EF4-FFF2-40B4-BE49-F238E27FC236}">
                  <a16:creationId xmlns:a16="http://schemas.microsoft.com/office/drawing/2014/main" id="{33AEAAC9-3D1A-4575-9136-95E24BE5690D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178685" y="1322124"/>
              <a:ext cx="942123" cy="8135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282;p45">
              <a:extLst>
                <a:ext uri="{FF2B5EF4-FFF2-40B4-BE49-F238E27FC236}">
                  <a16:creationId xmlns:a16="http://schemas.microsoft.com/office/drawing/2014/main" id="{996D2511-43E5-4D47-9258-7A2B46E5EDBE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377452" y="1322124"/>
              <a:ext cx="942123" cy="8135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9" name="Google Shape;283;p45">
              <a:extLst>
                <a:ext uri="{FF2B5EF4-FFF2-40B4-BE49-F238E27FC236}">
                  <a16:creationId xmlns:a16="http://schemas.microsoft.com/office/drawing/2014/main" id="{6617C5B7-19FD-4009-A04E-6D0ADE0B881D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178683" y="655412"/>
              <a:ext cx="535180" cy="535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0" name="Google Shape;284;p45">
              <a:extLst>
                <a:ext uri="{FF2B5EF4-FFF2-40B4-BE49-F238E27FC236}">
                  <a16:creationId xmlns:a16="http://schemas.microsoft.com/office/drawing/2014/main" id="{7CF34533-159A-47CA-A8C5-4A8774C2CA45}"/>
                </a:ext>
              </a:extLst>
            </p:cNvPr>
            <p:cNvGrpSpPr/>
            <p:nvPr/>
          </p:nvGrpSpPr>
          <p:grpSpPr>
            <a:xfrm>
              <a:off x="4377452" y="412537"/>
              <a:ext cx="942123" cy="813591"/>
              <a:chOff x="4377452" y="412537"/>
              <a:chExt cx="942123" cy="813591"/>
            </a:xfrm>
          </p:grpSpPr>
          <p:pic>
            <p:nvPicPr>
              <p:cNvPr id="103" name="Google Shape;285;p45">
                <a:extLst>
                  <a:ext uri="{FF2B5EF4-FFF2-40B4-BE49-F238E27FC236}">
                    <a16:creationId xmlns:a16="http://schemas.microsoft.com/office/drawing/2014/main" id="{58F2A2F1-2F2B-4E75-A020-1AC28BEA39A4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4377452" y="412537"/>
                <a:ext cx="942123" cy="8135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4" name="Google Shape;286;p45">
                <a:extLst>
                  <a:ext uri="{FF2B5EF4-FFF2-40B4-BE49-F238E27FC236}">
                    <a16:creationId xmlns:a16="http://schemas.microsoft.com/office/drawing/2014/main" id="{82EA4A26-D3F1-49A2-88F8-60C74B87F6FB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4382875" y="681186"/>
                <a:ext cx="535175" cy="4836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01" name="Google Shape;287;p45">
              <a:extLst>
                <a:ext uri="{FF2B5EF4-FFF2-40B4-BE49-F238E27FC236}">
                  <a16:creationId xmlns:a16="http://schemas.microsoft.com/office/drawing/2014/main" id="{A1BB9F9A-5EFD-4EA1-B4BC-0AB38E97D167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4382863" y="1573175"/>
              <a:ext cx="535200" cy="535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288;p45">
              <a:extLst>
                <a:ext uri="{FF2B5EF4-FFF2-40B4-BE49-F238E27FC236}">
                  <a16:creationId xmlns:a16="http://schemas.microsoft.com/office/drawing/2014/main" id="{52C6CB3D-3C88-4B44-AA5F-96B7813B66A0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3178675" y="1573173"/>
              <a:ext cx="535200" cy="5352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4" name="Google Shape;291;p45">
            <a:extLst>
              <a:ext uri="{FF2B5EF4-FFF2-40B4-BE49-F238E27FC236}">
                <a16:creationId xmlns:a16="http://schemas.microsoft.com/office/drawing/2014/main" id="{83A7AE0C-A994-425A-B19D-0F83CF82288C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083673" y="3859659"/>
            <a:ext cx="1292825" cy="129282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292;p45">
            <a:extLst>
              <a:ext uri="{FF2B5EF4-FFF2-40B4-BE49-F238E27FC236}">
                <a16:creationId xmlns:a16="http://schemas.microsoft.com/office/drawing/2014/main" id="{3DED7152-23A0-437C-98D6-09A4B1177774}"/>
              </a:ext>
            </a:extLst>
          </p:cNvPr>
          <p:cNvSpPr txBox="1"/>
          <p:nvPr/>
        </p:nvSpPr>
        <p:spPr>
          <a:xfrm>
            <a:off x="10518099" y="3056571"/>
            <a:ext cx="1377948" cy="48569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FF0000">
                <a:alpha val="49800"/>
              </a:srgbClr>
            </a:outerShdw>
          </a:effectLst>
        </p:spPr>
        <p:txBody>
          <a:bodyPr spcFirstLastPara="1" wrap="square" lIns="68575" tIns="68575" rIns="68575" bIns="685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Malgun Gothic"/>
              <a:buNone/>
            </a:pPr>
            <a:r>
              <a:rPr lang="ko" sz="2000" b="1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Synthesis</a:t>
            </a:r>
            <a:endParaRPr sz="2000" b="1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87" name="Google Shape;294;p45">
            <a:extLst>
              <a:ext uri="{FF2B5EF4-FFF2-40B4-BE49-F238E27FC236}">
                <a16:creationId xmlns:a16="http://schemas.microsoft.com/office/drawing/2014/main" id="{1F8C2965-A00B-43FF-B4BC-861DC9E7205A}"/>
              </a:ext>
            </a:extLst>
          </p:cNvPr>
          <p:cNvCxnSpPr/>
          <p:nvPr/>
        </p:nvCxnSpPr>
        <p:spPr>
          <a:xfrm>
            <a:off x="2197159" y="3458803"/>
            <a:ext cx="449332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89" name="Google Shape;296;p45">
            <a:extLst>
              <a:ext uri="{FF2B5EF4-FFF2-40B4-BE49-F238E27FC236}">
                <a16:creationId xmlns:a16="http://schemas.microsoft.com/office/drawing/2014/main" id="{21BA9CAD-78BF-4A72-BBCE-420509759714}"/>
              </a:ext>
            </a:extLst>
          </p:cNvPr>
          <p:cNvCxnSpPr>
            <a:cxnSpLocks/>
          </p:cNvCxnSpPr>
          <p:nvPr/>
        </p:nvCxnSpPr>
        <p:spPr>
          <a:xfrm flipV="1">
            <a:off x="6273481" y="1990837"/>
            <a:ext cx="657896" cy="505734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0" name="Google Shape;297;p45">
            <a:extLst>
              <a:ext uri="{FF2B5EF4-FFF2-40B4-BE49-F238E27FC236}">
                <a16:creationId xmlns:a16="http://schemas.microsoft.com/office/drawing/2014/main" id="{DFB1F41B-5D3D-423F-AE7A-F2CCE3432DDD}"/>
              </a:ext>
            </a:extLst>
          </p:cNvPr>
          <p:cNvCxnSpPr>
            <a:cxnSpLocks/>
          </p:cNvCxnSpPr>
          <p:nvPr/>
        </p:nvCxnSpPr>
        <p:spPr>
          <a:xfrm>
            <a:off x="6307260" y="3868837"/>
            <a:ext cx="611206" cy="608614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1" name="Google Shape;298;p45">
            <a:extLst>
              <a:ext uri="{FF2B5EF4-FFF2-40B4-BE49-F238E27FC236}">
                <a16:creationId xmlns:a16="http://schemas.microsoft.com/office/drawing/2014/main" id="{F88946D7-AE52-4E1F-BAE2-9E484892CD52}"/>
              </a:ext>
            </a:extLst>
          </p:cNvPr>
          <p:cNvCxnSpPr/>
          <p:nvPr/>
        </p:nvCxnSpPr>
        <p:spPr>
          <a:xfrm>
            <a:off x="8433942" y="1833755"/>
            <a:ext cx="640695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3" name="Google Shape;300;p45">
            <a:extLst>
              <a:ext uri="{FF2B5EF4-FFF2-40B4-BE49-F238E27FC236}">
                <a16:creationId xmlns:a16="http://schemas.microsoft.com/office/drawing/2014/main" id="{12F62C4D-E635-4C4B-BCB5-A7C40BCF467E}"/>
              </a:ext>
            </a:extLst>
          </p:cNvPr>
          <p:cNvCxnSpPr>
            <a:cxnSpLocks/>
          </p:cNvCxnSpPr>
          <p:nvPr/>
        </p:nvCxnSpPr>
        <p:spPr>
          <a:xfrm>
            <a:off x="10378971" y="1941469"/>
            <a:ext cx="635573" cy="948166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4" name="Google Shape;301;p45">
            <a:extLst>
              <a:ext uri="{FF2B5EF4-FFF2-40B4-BE49-F238E27FC236}">
                <a16:creationId xmlns:a16="http://schemas.microsoft.com/office/drawing/2014/main" id="{C707F107-E10D-4389-863A-3DB547DD9515}"/>
              </a:ext>
            </a:extLst>
          </p:cNvPr>
          <p:cNvCxnSpPr>
            <a:cxnSpLocks/>
          </p:cNvCxnSpPr>
          <p:nvPr/>
        </p:nvCxnSpPr>
        <p:spPr>
          <a:xfrm flipV="1">
            <a:off x="10360008" y="3692324"/>
            <a:ext cx="654536" cy="985308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11" name="Google Shape;294;p45">
            <a:extLst>
              <a:ext uri="{FF2B5EF4-FFF2-40B4-BE49-F238E27FC236}">
                <a16:creationId xmlns:a16="http://schemas.microsoft.com/office/drawing/2014/main" id="{68750466-6473-4E6B-9F7F-5D6C25EE632F}"/>
              </a:ext>
            </a:extLst>
          </p:cNvPr>
          <p:cNvCxnSpPr/>
          <p:nvPr/>
        </p:nvCxnSpPr>
        <p:spPr>
          <a:xfrm>
            <a:off x="3913759" y="3462472"/>
            <a:ext cx="449332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17" name="Google Shape;557;p62">
            <a:extLst>
              <a:ext uri="{FF2B5EF4-FFF2-40B4-BE49-F238E27FC236}">
                <a16:creationId xmlns:a16="http://schemas.microsoft.com/office/drawing/2014/main" id="{D53E0203-202F-4FE6-88CC-7351BE301A1F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78655" y="1151746"/>
            <a:ext cx="1231319" cy="1231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96D17450-4363-45F2-A2E2-A9D90FEDC62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4133" y="1163321"/>
            <a:ext cx="1285875" cy="1238250"/>
          </a:xfrm>
          <a:prstGeom prst="rect">
            <a:avLst/>
          </a:prstGeom>
        </p:spPr>
      </p:pic>
      <p:cxnSp>
        <p:nvCxnSpPr>
          <p:cNvPr id="121" name="Google Shape;298;p45">
            <a:extLst>
              <a:ext uri="{FF2B5EF4-FFF2-40B4-BE49-F238E27FC236}">
                <a16:creationId xmlns:a16="http://schemas.microsoft.com/office/drawing/2014/main" id="{7506FAF6-0F7B-4613-8083-8793C24DB6EB}"/>
              </a:ext>
            </a:extLst>
          </p:cNvPr>
          <p:cNvCxnSpPr/>
          <p:nvPr/>
        </p:nvCxnSpPr>
        <p:spPr>
          <a:xfrm>
            <a:off x="8538760" y="4664598"/>
            <a:ext cx="640695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22" name="그림 121">
            <a:extLst>
              <a:ext uri="{FF2B5EF4-FFF2-40B4-BE49-F238E27FC236}">
                <a16:creationId xmlns:a16="http://schemas.microsoft.com/office/drawing/2014/main" id="{0BA100D4-9DBC-4984-839D-88CFA5BBBC1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787" y="3891987"/>
            <a:ext cx="1285875" cy="1238250"/>
          </a:xfrm>
          <a:prstGeom prst="rect">
            <a:avLst/>
          </a:prstGeom>
        </p:spPr>
      </p:pic>
      <p:sp>
        <p:nvSpPr>
          <p:cNvPr id="125" name="Google Shape;272;p45">
            <a:extLst>
              <a:ext uri="{FF2B5EF4-FFF2-40B4-BE49-F238E27FC236}">
                <a16:creationId xmlns:a16="http://schemas.microsoft.com/office/drawing/2014/main" id="{E586FE90-DDFA-48C9-B62A-E86EC7F7CFC4}"/>
              </a:ext>
            </a:extLst>
          </p:cNvPr>
          <p:cNvSpPr txBox="1"/>
          <p:nvPr/>
        </p:nvSpPr>
        <p:spPr>
          <a:xfrm>
            <a:off x="9148446" y="5170531"/>
            <a:ext cx="1193305" cy="355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3D Model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3112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ED6315-D394-4B1C-AFD9-6B37D0CCA0D3}"/>
              </a:ext>
            </a:extLst>
          </p:cNvPr>
          <p:cNvSpPr txBox="1"/>
          <p:nvPr/>
        </p:nvSpPr>
        <p:spPr>
          <a:xfrm>
            <a:off x="522835" y="340009"/>
            <a:ext cx="8030856" cy="678564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altLang="ko" sz="4000" dirty="0"/>
              <a:t>Step 1: </a:t>
            </a:r>
            <a:r>
              <a:rPr lang="ko-KR" altLang="en-US" sz="4000" dirty="0"/>
              <a:t>동영상 촬영</a:t>
            </a:r>
            <a:endParaRPr lang="en-US" altLang="ko-KR" sz="38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F5034351-E78A-40BE-A912-7F11E1010A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0057" y="1967983"/>
            <a:ext cx="6831886" cy="3871161"/>
          </a:xfrm>
          <a:prstGeom prst="rect">
            <a:avLst/>
          </a:prstGeom>
        </p:spPr>
      </p:pic>
      <p:sp>
        <p:nvSpPr>
          <p:cNvPr id="217" name="직사각형 216">
            <a:extLst>
              <a:ext uri="{FF2B5EF4-FFF2-40B4-BE49-F238E27FC236}">
                <a16:creationId xmlns:a16="http://schemas.microsoft.com/office/drawing/2014/main" id="{79D3BD82-FCAC-4EF9-B04B-0F1D988DD559}"/>
              </a:ext>
            </a:extLst>
          </p:cNvPr>
          <p:cNvSpPr/>
          <p:nvPr/>
        </p:nvSpPr>
        <p:spPr>
          <a:xfrm>
            <a:off x="7762917" y="60960"/>
            <a:ext cx="4429083" cy="1764346"/>
          </a:xfrm>
          <a:prstGeom prst="rect">
            <a:avLst/>
          </a:prstGeom>
          <a:blipFill dpi="0" rotWithShape="1">
            <a:blip r:embed="rId5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0" name="직사각형 219">
            <a:extLst>
              <a:ext uri="{FF2B5EF4-FFF2-40B4-BE49-F238E27FC236}">
                <a16:creationId xmlns:a16="http://schemas.microsoft.com/office/drawing/2014/main" id="{45FB8C55-1F2C-41C6-A736-F39C82987FE9}"/>
              </a:ext>
            </a:extLst>
          </p:cNvPr>
          <p:cNvSpPr/>
          <p:nvPr/>
        </p:nvSpPr>
        <p:spPr>
          <a:xfrm>
            <a:off x="7600950" y="554513"/>
            <a:ext cx="674370" cy="777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8" name="Google Shape;273;p45">
            <a:extLst>
              <a:ext uri="{FF2B5EF4-FFF2-40B4-BE49-F238E27FC236}">
                <a16:creationId xmlns:a16="http://schemas.microsoft.com/office/drawing/2014/main" id="{8F76C909-38A4-4055-97EC-9E727BA2AF61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78090" y="511214"/>
            <a:ext cx="612291" cy="61227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67;p45">
            <a:extLst>
              <a:ext uri="{FF2B5EF4-FFF2-40B4-BE49-F238E27FC236}">
                <a16:creationId xmlns:a16="http://schemas.microsoft.com/office/drawing/2014/main" id="{E46888AB-8795-4141-B61E-7D09361A471B}"/>
              </a:ext>
            </a:extLst>
          </p:cNvPr>
          <p:cNvSpPr txBox="1"/>
          <p:nvPr/>
        </p:nvSpPr>
        <p:spPr>
          <a:xfrm>
            <a:off x="7350222" y="1126960"/>
            <a:ext cx="976586" cy="367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Video</a:t>
            </a:r>
            <a:endParaRPr lang="en-US" altLang="ko" sz="105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(3 seconds)</a:t>
            </a:r>
            <a:endParaRPr sz="105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65103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227</Words>
  <Application>Microsoft Office PowerPoint</Application>
  <PresentationFormat>와이드스크린</PresentationFormat>
  <Paragraphs>65</Paragraphs>
  <Slides>17</Slides>
  <Notes>3</Notes>
  <HiddenSlides>0</HiddenSlides>
  <MMClips>4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Malgun Gothic</vt:lpstr>
      <vt:lpstr>Malgun Gothic</vt:lpstr>
      <vt:lpstr>맑은 고딕 Semilight</vt:lpstr>
      <vt:lpstr>Arial</vt:lpstr>
      <vt:lpstr>Office 테마</vt:lpstr>
      <vt:lpstr>캡스톤 디자인 2조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캡스톤 디자인 2조</dc:title>
  <dc:creator>Ten</dc:creator>
  <cp:lastModifiedBy>Ten</cp:lastModifiedBy>
  <cp:revision>1</cp:revision>
  <dcterms:created xsi:type="dcterms:W3CDTF">2019-04-18T13:47:53Z</dcterms:created>
  <dcterms:modified xsi:type="dcterms:W3CDTF">2019-04-18T13:49:08Z</dcterms:modified>
</cp:coreProperties>
</file>